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02" r:id="rId2"/>
    <p:sldId id="305" r:id="rId3"/>
    <p:sldId id="277" r:id="rId4"/>
  </p:sldIdLst>
  <p:sldSz cx="10693400" cy="7561263"/>
  <p:notesSz cx="6808788" cy="9940925"/>
  <p:defaultTextStyle>
    <a:defPPr>
      <a:defRPr lang="ru-RU"/>
    </a:defPPr>
    <a:lvl1pPr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520700" indent="-63500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042988" indent="-1285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563688" indent="-192088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085975" indent="-257175" algn="l" defTabSz="1042988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AC77"/>
    <a:srgbClr val="504F53"/>
    <a:srgbClr val="005AA9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4" y="-888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6"/>
        <p:guide pos="6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CDFA647-6110-492C-84AF-446D3E4E1F8F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0A14C3C-5F1F-4237-A169-BF49F58AB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65290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C8D82B-071D-4353-BB54-9DB24773D5D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208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22497"/>
            <a:ext cx="5447666" cy="4472939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981" y="9441812"/>
            <a:ext cx="2951217" cy="497524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 defTabSz="1044516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24BFE7-F969-4550-BED9-BDA96DE64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219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29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5975" algn="l" defTabSz="1042988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24BFE7-F969-4550-BED9-BDA96DE64C4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53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0"/>
            <a:ext cx="10691812" cy="756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3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306" tIns="52153" rIns="104306" bIns="52153" rtlCol="0">
            <a:normAutofit/>
          </a:bodyPr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AC665-2E3C-4E6B-9DA1-6888900DF356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2595A-74EA-4267-8C21-667E761339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EEA42-0172-41CC-AA51-5E1A811DC39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357A93-C46A-4AB3-90B8-F180218654E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1AB3-BC9F-4184-8505-F8F47A3130F2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E308E9-5381-49F5-A43A-14D38F5ABED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9"/>
          <p:cNvSpPr txBox="1">
            <a:spLocks noChangeArrowheads="1"/>
          </p:cNvSpPr>
          <p:nvPr userDrawn="1"/>
        </p:nvSpPr>
        <p:spPr bwMode="auto">
          <a:xfrm>
            <a:off x="6931025" y="5653088"/>
            <a:ext cx="1079500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8" tIns="45719" rIns="91438" bIns="45719"/>
          <a:lstStyle/>
          <a:p>
            <a:pPr defTabSz="1043056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0363" indent="3175">
              <a:defRPr>
                <a:latin typeface="+mj-lt"/>
              </a:defRPr>
            </a:lvl2pPr>
            <a:lvl3pPr marL="628650" indent="-260350">
              <a:tabLst/>
              <a:defRPr>
                <a:latin typeface="+mj-lt"/>
              </a:defRPr>
            </a:lvl3pPr>
            <a:lvl4pPr marL="0" indent="360363">
              <a:lnSpc>
                <a:spcPts val="1800"/>
              </a:lnSpc>
              <a:spcBef>
                <a:spcPts val="400"/>
              </a:spcBef>
              <a:defRPr>
                <a:latin typeface="+mj-lt"/>
              </a:defRPr>
            </a:lvl4pPr>
            <a:lvl5pPr>
              <a:lnSpc>
                <a:spcPts val="1800"/>
              </a:lnSpc>
              <a:spcBef>
                <a:spcPts val="400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D4219-446A-426A-A009-3E54DEF2281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5" y="1771650"/>
            <a:ext cx="8561139" cy="5324475"/>
          </a:xfrm>
        </p:spPr>
        <p:txBody>
          <a:bodyPr/>
          <a:lstStyle>
            <a:lvl1pPr marL="363538" indent="0">
              <a:buFontTx/>
              <a:buNone/>
              <a:defRPr b="1">
                <a:latin typeface="+mj-lt"/>
              </a:defRPr>
            </a:lvl1pPr>
            <a:lvl2pPr marL="363538" indent="0">
              <a:defRPr>
                <a:latin typeface="+mj-lt"/>
              </a:defRPr>
            </a:lvl2pPr>
            <a:lvl3pPr marL="628650" indent="-260350">
              <a:defRPr>
                <a:latin typeface="+mj-lt"/>
              </a:defRPr>
            </a:lvl3pPr>
            <a:lvl4pPr marL="0" indent="360363">
              <a:defRPr>
                <a:latin typeface="+mj-lt"/>
              </a:defRPr>
            </a:lvl4pPr>
            <a:lvl5pPr marL="1435100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6" y="552451"/>
            <a:ext cx="8581267" cy="1219199"/>
          </a:xfrm>
        </p:spPr>
        <p:txBody>
          <a:bodyPr/>
          <a:lstStyle>
            <a:lvl1pPr marL="0" marR="0" indent="0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dirty="0" smtClean="0"/>
              <a:t>Образец заголовка</a:t>
            </a:r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1FC3-E460-4B15-9CB5-0A2C232AB9E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1D0A-1208-4860-BC6E-65E9F5587BA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58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60574-F6AB-43A4-9E26-34E5E1CEBC6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4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5" y="1771650"/>
            <a:ext cx="4297420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5" y="2397901"/>
            <a:ext cx="4297420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1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1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D16F9-3A5B-477A-B130-BB8688E780C0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51F1-46A4-4B58-833E-EDB6A595A42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5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FDD3B-8C4E-4B41-AAFD-E5C10ABEBFCE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9BFCCA-1C47-4AB3-8B02-1195524428D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E9E22A-0505-4DDD-A4F4-AF0F11A38675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9137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B279A7A8-F276-4ADE-9435-E1CED7D5581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B03457-85AC-4E18-8FA9-34E84FE50B60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65C26-7942-4D05-91E2-4E4CE7D31D9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522F03A-13C3-4762-A0A4-FDB434B21774}" type="datetimeFigureOut">
              <a:rPr lang="ru-RU"/>
              <a:pPr>
                <a:defRPr/>
              </a:pPr>
              <a:t>11.12.2020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98989"/>
                </a:solidFill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4550" y="6661150"/>
            <a:ext cx="725488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4303" tIns="52152" rIns="104303" bIns="52152" numCol="1" anchor="ctr" anchorCtr="0" compatLnSpc="1">
            <a:prstTxWarp prst="textNoShape">
              <a:avLst/>
            </a:prstTxWarp>
          </a:bodyPr>
          <a:lstStyle>
            <a:lvl1pPr algn="ctr" defTabSz="1043056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7779B56-F708-457A-B340-1FE74345E84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57" r:id="rId6"/>
    <p:sldLayoutId id="2147483667" r:id="rId7"/>
    <p:sldLayoutId id="2147483668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2988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2988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3538" indent="-363538" algn="l" defTabSz="1042988" rtl="0" eaLnBrk="0" fontAlgn="base" hangingPunct="0">
        <a:spcBef>
          <a:spcPct val="20000"/>
        </a:spcBef>
        <a:spcAft>
          <a:spcPct val="0"/>
        </a:spcAft>
        <a:buFont typeface="+mj-lt"/>
        <a:defRPr sz="3600" kern="1200">
          <a:solidFill>
            <a:srgbClr val="005AA9"/>
          </a:solidFill>
          <a:latin typeface="+mj-lt"/>
          <a:ea typeface="+mn-ea"/>
          <a:cs typeface="+mn-cs"/>
        </a:defRPr>
      </a:lvl1pPr>
      <a:lvl2pPr marL="363538" indent="93663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2788" indent="-260350" algn="l" defTabSz="104298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39838" algn="just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5100" indent="393700" algn="l" defTabSz="1042988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176" y="396254"/>
            <a:ext cx="9946084" cy="483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23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3019768"/>
              </p:ext>
            </p:extLst>
          </p:nvPr>
        </p:nvGraphicFramePr>
        <p:xfrm>
          <a:off x="162123" y="612279"/>
          <a:ext cx="10369152" cy="67725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2547"/>
                <a:gridCol w="1752030"/>
                <a:gridCol w="1656184"/>
                <a:gridCol w="1919847"/>
                <a:gridCol w="1608544"/>
              </a:tblGrid>
              <a:tr h="7049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СПЕЦРЕЖИМЫ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01.10.2019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01.10.2020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Динамика (%)</a:t>
                      </a: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Динамика (ед.)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6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плательщиков</a:t>
                      </a:r>
                      <a:r>
                        <a:rPr lang="ru-RU" sz="1400" b="1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(всего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ед.)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64 000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72 191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191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690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Поступления налогов </a:t>
                      </a: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(всего) (млн. руб.)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4 722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4 342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-380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23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УСН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357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плательщиков (ед.)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43 952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44 404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поступившего налога (млн. руб.)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3 771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3 620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-151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ЕНВД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02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плательщиков (ед.)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21 355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18 389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-2 966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поступившего налога (млн. руб.)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727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523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72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33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ЕСХН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57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плательщиков (ед.)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-33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поступившего налога (млн. руб.)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44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-13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28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ПСН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02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плательщиков (ед.)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7 610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7 109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93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-501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02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поступившего налога (млн.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НПД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</a:tr>
              <a:tr h="357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Количество плательщиков (ед.)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effectLst/>
                          <a:latin typeface="Calibri"/>
                        </a:rPr>
                        <a:t>*</a:t>
                      </a:r>
                      <a:endParaRPr lang="ru-RU" sz="1800" dirty="0">
                        <a:effectLst/>
                        <a:latin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10 998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10 998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575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Сумма поступившего налога (млн. 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руб.)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*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26220" y="108223"/>
            <a:ext cx="9361040" cy="360040"/>
          </a:xfrm>
        </p:spPr>
        <p:txBody>
          <a:bodyPr/>
          <a:lstStyle/>
          <a:p>
            <a:r>
              <a:rPr lang="ru-RU" sz="2000" dirty="0" smtClean="0"/>
              <a:t>Общие показатели в разрезе специальных налоговых режимов :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ED4219-446A-426A-A009-3E54DEF22817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1" y="-1141"/>
            <a:ext cx="954212" cy="620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039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86260" y="4572719"/>
            <a:ext cx="8382768" cy="1260475"/>
          </a:xfrm>
        </p:spPr>
        <p:txBody>
          <a:bodyPr/>
          <a:lstStyle/>
          <a:p>
            <a:pPr defTabSz="468505">
              <a:defRPr/>
            </a:pPr>
            <a:r>
              <a:rPr lang="ru-RU" sz="50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</a:rPr>
              <a:t>Благодарю за внимание !</a:t>
            </a:r>
          </a:p>
        </p:txBody>
      </p:sp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2538" y="1398588"/>
            <a:ext cx="2849562" cy="305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Marker trans="1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4887" b="7224"/>
          <a:stretch/>
        </p:blipFill>
        <p:spPr bwMode="auto">
          <a:xfrm>
            <a:off x="0" y="-1141"/>
            <a:ext cx="1438275" cy="934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21740</TotalTime>
  <Words>189</Words>
  <Application>Microsoft Office PowerPoint</Application>
  <PresentationFormat>Произвольный</PresentationFormat>
  <Paragraphs>77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Present_FNS2012_A4</vt:lpstr>
      <vt:lpstr>Презентация PowerPoint</vt:lpstr>
      <vt:lpstr>Общие показатели в разрезе специальных налоговых режимов :</vt:lpstr>
      <vt:lpstr>Благодарю за внимание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Кирилл Евгеньевич Щеглов</dc:creator>
  <cp:lastModifiedBy>Василенко Олеся Александровна</cp:lastModifiedBy>
  <cp:revision>251</cp:revision>
  <cp:lastPrinted>2019-08-30T07:11:22Z</cp:lastPrinted>
  <dcterms:created xsi:type="dcterms:W3CDTF">2013-02-14T04:24:52Z</dcterms:created>
  <dcterms:modified xsi:type="dcterms:W3CDTF">2020-12-11T08:14:24Z</dcterms:modified>
</cp:coreProperties>
</file>